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1" r:id="rId5"/>
    <p:sldId id="265" r:id="rId6"/>
    <p:sldId id="263" r:id="rId7"/>
    <p:sldId id="264" r:id="rId8"/>
    <p:sldId id="266" r:id="rId9"/>
    <p:sldId id="270" r:id="rId10"/>
    <p:sldId id="271" r:id="rId11"/>
    <p:sldId id="267" r:id="rId12"/>
    <p:sldId id="268" r:id="rId13"/>
    <p:sldId id="269" r:id="rId14"/>
    <p:sldId id="278"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C5DE9166-B105-4E69-81C4-C59EEC1C20CD}"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DB7DDC3C-77EE-4D46-8022-619CF8C0722E}" type="datetimeFigureOut">
              <a:rPr lang="en-US"/>
              <a:pPr>
                <a:defRPr/>
              </a:pPr>
              <a:t>9/18/2013</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87AD8032-5D22-4E55-AB90-6CCB5BBDF221}"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ECB7177C-5967-4570-A16B-F2AD9F03A2D4}" type="datetimeFigureOut">
              <a:rPr lang="en-US"/>
              <a:pPr>
                <a:defRPr/>
              </a:pPr>
              <a:t>9/18/2013</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6B5F127A-7909-4413-8D35-FC562E62417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50003612-F2BC-4791-BB1A-E908BFE56E42}" type="datetimeFigureOut">
              <a:rPr lang="en-US"/>
              <a:pPr>
                <a:defRPr/>
              </a:pPr>
              <a:t>9/18/2013</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DBA7A29-B000-4668-99A3-93613A880CE6}"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C9C2F9DF-1DE5-4009-B728-3637B22B884E}" type="datetimeFigureOut">
              <a:rPr lang="en-US"/>
              <a:pPr>
                <a:defRPr/>
              </a:pPr>
              <a:t>9/18/2013</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C51E143B-DE4F-4693-B9C3-C5FBD1440682}"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9B349105-3906-4203-8B10-B99662FE8CA1}" type="datetimeFigureOut">
              <a:rPr lang="en-US"/>
              <a:pPr>
                <a:defRPr/>
              </a:pPr>
              <a:t>9/18/2013</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2751F442-30DF-482B-89E2-8A0C67AF4A0D}"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2791E977-FFF2-4965-A0A2-CB981E5CA485}" type="datetimeFigureOut">
              <a:rPr lang="en-US"/>
              <a:pPr>
                <a:defRPr/>
              </a:pPr>
              <a:t>9/18/2013</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57A4AD5D-279D-4B03-AA66-54079EBEE41B}"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fld id="{0B6081B7-8DB5-4335-B3D8-2B7408D2127C}" type="datetimeFigureOut">
              <a:rPr lang="en-US"/>
              <a:pPr>
                <a:defRPr/>
              </a:pPr>
              <a:t>9/18/2013</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B484255E-7966-4B73-8789-3EB8FD3BF23A}"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fld id="{212F4B68-3791-4C99-B98B-ADCAA924B87F}" type="datetimeFigureOut">
              <a:rPr lang="en-US"/>
              <a:pPr>
                <a:defRPr/>
              </a:pPr>
              <a:t>9/18/2013</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27B36A5-5BCB-4B49-B25F-5E1AB759ABA4}"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fld id="{91F25482-870A-4C71-827A-FDA4DCFC3B15}" type="datetimeFigureOut">
              <a:rPr lang="en-US"/>
              <a:pPr>
                <a:defRPr/>
              </a:pPr>
              <a:t>9/18/2013</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1B22C0EE-0218-413F-8CA5-B302B98105A9}"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fld id="{3784DAB9-CAAB-4720-AA83-AB3D591436B3}" type="datetimeFigureOut">
              <a:rPr lang="en-US"/>
              <a:pPr>
                <a:defRPr/>
              </a:pPr>
              <a:t>9/18/2013</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06B66FF9-F756-4D9B-B971-BC1BB85B3BDE}"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7FC7FC02-6B6C-47C7-9B75-979F3CFBD43C}" type="datetimeFigureOut">
              <a:rPr lang="en-US"/>
              <a:pPr>
                <a:defRPr/>
              </a:pPr>
              <a:t>9/18/2013</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srgbClr val="FFFFFF"/>
                </a:solidFill>
                <a:latin typeface="+mn-lt"/>
                <a:cs typeface="+mn-cs"/>
              </a:defRPr>
            </a:lvl1pPr>
          </a:lstStyle>
          <a:p>
            <a:pPr>
              <a:defRPr/>
            </a:pPr>
            <a:fld id="{9E9B33DB-5F6B-4C08-8F04-8A0DAC7C501F}"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cs typeface="+mn-cs"/>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solidFill>
                <a:latin typeface="+mn-lt"/>
                <a:cs typeface="+mn-cs"/>
              </a:defRPr>
            </a:lvl1pPr>
          </a:lstStyle>
          <a:p>
            <a:pPr>
              <a:defRPr/>
            </a:pPr>
            <a:fld id="{A736AB27-8E11-4FC4-85B4-963ACF5F700C}" type="datetimeFigureOut">
              <a:rPr lang="en-US"/>
              <a:pPr>
                <a:defRPr/>
              </a:pPr>
              <a:t>9/18/2013</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fontAlgn="auto" hangingPunct="1">
              <a:spcAft>
                <a:spcPts val="0"/>
              </a:spcAft>
              <a:defRPr/>
            </a:pPr>
            <a:r>
              <a:rPr lang="en-US" dirty="0" smtClean="0"/>
              <a:t>AC</a:t>
            </a:r>
            <a:r>
              <a:rPr lang="ro-RO" dirty="0" smtClean="0"/>
              <a:t>ȚIUNI CORECTE ÎN CAZ DE CUTREMUR</a:t>
            </a:r>
            <a:endParaRPr lang="en-US" dirty="0"/>
          </a:p>
        </p:txBody>
      </p:sp>
      <p:sp>
        <p:nvSpPr>
          <p:cNvPr id="3" name="Subtitle 2"/>
          <p:cNvSpPr>
            <a:spLocks noGrp="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endParaRPr lang="en-US" dirty="0"/>
          </a:p>
        </p:txBody>
      </p:sp>
      <p:pic>
        <p:nvPicPr>
          <p:cNvPr id="1027" name="Picture 3"/>
          <p:cNvPicPr>
            <a:picLocks noChangeAspect="1" noChangeArrowheads="1"/>
          </p:cNvPicPr>
          <p:nvPr/>
        </p:nvPicPr>
        <p:blipFill>
          <a:blip r:embed="rId2" cstate="print">
            <a:extLst>
              <a:ext uri="{28A0092B-C50C-407E-A947-70E740481C1C}"/>
            </a:extLst>
          </a:blip>
          <a:srcRect/>
          <a:stretch>
            <a:fillRect/>
          </a:stretch>
        </p:blipFill>
        <p:spPr bwMode="auto">
          <a:xfrm>
            <a:off x="2286000" y="381000"/>
            <a:ext cx="4191000" cy="1749454"/>
          </a:xfrm>
          <a:prstGeom prst="rect">
            <a:avLst/>
          </a:prstGeom>
          <a:noFill/>
          <a:ln w="79375" cap="rnd">
            <a:gradFill>
              <a:gsLst>
                <a:gs pos="0">
                  <a:schemeClr val="accent2">
                    <a:lumMod val="44000"/>
                    <a:alpha val="82000"/>
                  </a:schemeClr>
                </a:gs>
                <a:gs pos="50000">
                  <a:schemeClr val="accent1">
                    <a:tint val="44500"/>
                    <a:satMod val="160000"/>
                  </a:schemeClr>
                </a:gs>
                <a:gs pos="100000">
                  <a:schemeClr val="accent1">
                    <a:tint val="23500"/>
                    <a:satMod val="160000"/>
                  </a:schemeClr>
                </a:gs>
              </a:gsLst>
              <a:lin ang="5400000" scaled="0"/>
            </a:gradFill>
            <a:round/>
            <a:headEnd/>
            <a:tailEnd/>
          </a:ln>
          <a:effectLst>
            <a:glow rad="228600">
              <a:schemeClr val="accent2">
                <a:satMod val="175000"/>
                <a:alpha val="40000"/>
              </a:schemeClr>
            </a:glow>
            <a:outerShdw blurRad="88900" dist="952500" dir="2880000" sx="104000" sy="104000" algn="ctr" rotWithShape="0">
              <a:schemeClr val="accent1">
                <a:lumMod val="75000"/>
                <a:alpha val="71000"/>
              </a:schemeClr>
            </a:outerShdw>
            <a:reflection blurRad="6350" stA="52000" endA="300" endPos="35000" dir="5400000" sy="-100000" algn="bl" rotWithShape="0"/>
          </a:effectLst>
          <a:scene3d>
            <a:camera prst="orthographicFront"/>
            <a:lightRig rig="threePt" dir="t"/>
          </a:scene3d>
          <a:sp3d contourW="12700">
            <a:bevelT/>
            <a:contourClr>
              <a:schemeClr val="accent2">
                <a:lumMod val="50000"/>
              </a:schemeClr>
            </a:contourClr>
          </a:sp3d>
          <a:extLst>
            <a:ext uri="{909E8E84-426E-40DD-AFC4-6F175D3DCCD1}"/>
          </a:extLst>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p:cNvSpPr>
          <p:nvPr>
            <p:ph type="body" idx="1"/>
          </p:nvPr>
        </p:nvSpPr>
        <p:spPr>
          <a:xfrm>
            <a:off x="304800" y="76200"/>
            <a:ext cx="7772400" cy="6248400"/>
          </a:xfrm>
        </p:spPr>
        <p:txBody>
          <a:bodyPr/>
          <a:lstStyle/>
          <a:p>
            <a:pPr algn="just">
              <a:buFont typeface="Symbol" pitchFamily="18" charset="2"/>
              <a:buChar char=""/>
            </a:pPr>
            <a:r>
              <a:rPr lang="ro-RO" sz="3600" smtClean="0"/>
              <a:t>Folositi lanterne cu baterii in cazul intreruperii curentului electric. După un cutremur, nu utilizaţi in interiorul cladirilor lumanari, chibrituri sau alte surse de lumina cu flacara deschisa pentru a evita posibilele explozii si incendii cauzate de scurgerile de gaze sau de răspândirea de vapori ai unor substante inflamabile.</a:t>
            </a:r>
          </a:p>
          <a:p>
            <a:pPr algn="just">
              <a:buFont typeface="Symbol" pitchFamily="18" charset="2"/>
              <a:buChar char=""/>
            </a:pPr>
            <a:r>
              <a:rPr lang="ro-RO" sz="3600" smtClean="0"/>
              <a:t>.Protejati-va talpile in zonele acoperite de praf, moloz sau geamuri sparte.</a:t>
            </a:r>
          </a:p>
          <a:p>
            <a:endParaRPr lang="ro-RO" sz="36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p:cNvSpPr>
          <p:nvPr>
            <p:ph type="body" idx="1"/>
          </p:nvPr>
        </p:nvSpPr>
        <p:spPr>
          <a:xfrm>
            <a:off x="457200" y="914400"/>
            <a:ext cx="7620000" cy="5486400"/>
          </a:xfrm>
        </p:spPr>
        <p:txBody>
          <a:bodyPr/>
          <a:lstStyle/>
          <a:p>
            <a:r>
              <a:rPr lang="en-US" sz="3600" b="1" smtClean="0"/>
              <a:t>Comportament în caz de </a:t>
            </a:r>
            <a:r>
              <a:rPr lang="ro-RO" sz="3600" b="1" smtClean="0"/>
              <a:t>incendiu</a:t>
            </a:r>
            <a:endParaRPr lang="en-US" sz="3600" i="1" smtClean="0"/>
          </a:p>
          <a:p>
            <a:r>
              <a:rPr lang="en-US" sz="3600" i="1" smtClean="0"/>
              <a:t> Alarmarea</a:t>
            </a:r>
            <a:endParaRPr lang="en-US" sz="3600" smtClean="0"/>
          </a:p>
          <a:p>
            <a:r>
              <a:rPr lang="en-US" sz="3600" smtClean="0"/>
              <a:t>Directorul unităţii sau personalul administrativ al şcolii poate declanşa alarma şi va anunţa forţele de intervenţie respectând principiul gradual. Evacuarea clădirii are întâietate stingerii incendiului.</a:t>
            </a:r>
            <a:endParaRPr lang="ro-RO" sz="36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p:cNvSpPr>
          <p:nvPr>
            <p:ph type="body" idx="1"/>
          </p:nvPr>
        </p:nvSpPr>
        <p:spPr>
          <a:xfrm>
            <a:off x="457200" y="990600"/>
            <a:ext cx="7620000" cy="5410200"/>
          </a:xfrm>
        </p:spPr>
        <p:txBody>
          <a:bodyPr/>
          <a:lstStyle/>
          <a:p>
            <a:r>
              <a:rPr lang="en-US" sz="3600" i="1" smtClean="0"/>
              <a:t>Evacuarea clădirii</a:t>
            </a:r>
            <a:endParaRPr lang="en-US" sz="3600" smtClean="0"/>
          </a:p>
          <a:p>
            <a:r>
              <a:rPr lang="en-US" sz="3600" smtClean="0"/>
              <a:t>Se vor utiliza căile de evacuare şi salvare fără pericole. Nu se vor lua alte obiecte personale.</a:t>
            </a:r>
          </a:p>
          <a:p>
            <a:r>
              <a:rPr lang="en-US" sz="3600" smtClean="0"/>
              <a:t>La părăsirea clădirii directorul se va asigura că toţi elevii au ieşit din încăpere.</a:t>
            </a:r>
            <a:r>
              <a:rPr lang="ro-RO" sz="3600"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p:cNvSpPr>
          <p:nvPr>
            <p:ph type="body" idx="1"/>
          </p:nvPr>
        </p:nvSpPr>
        <p:spPr>
          <a:xfrm>
            <a:off x="457200" y="228600"/>
            <a:ext cx="7620000" cy="6172200"/>
          </a:xfrm>
        </p:spPr>
        <p:txBody>
          <a:bodyPr/>
          <a:lstStyle/>
          <a:p>
            <a:r>
              <a:rPr lang="en-US" sz="3200" i="1" smtClean="0"/>
              <a:t>Informarea pompierilor</a:t>
            </a:r>
            <a:endParaRPr lang="en-US" sz="3200" smtClean="0"/>
          </a:p>
          <a:p>
            <a:r>
              <a:rPr lang="en-US" sz="3200" smtClean="0"/>
              <a:t>Pompierii sunt întâmpinaţi de directorul unităţii (reprezentantul acestuia), care îi informează cu privire la:</a:t>
            </a:r>
          </a:p>
          <a:p>
            <a:r>
              <a:rPr lang="en-US" sz="3200" smtClean="0"/>
              <a:t>- numărul şi locurile posibile din unitate în care mai sunt persoane,</a:t>
            </a:r>
          </a:p>
          <a:p>
            <a:r>
              <a:rPr lang="en-US" sz="3200" smtClean="0"/>
              <a:t>- situaţia intrărilor, pe casele de scări şi pe coridoare,</a:t>
            </a:r>
          </a:p>
          <a:p>
            <a:r>
              <a:rPr lang="en-US" sz="3200" smtClean="0"/>
              <a:t>- locul unde s-a produs incendiul şi propagarea acestuia,</a:t>
            </a:r>
          </a:p>
          <a:p>
            <a:r>
              <a:rPr lang="en-US" sz="3200" smtClean="0"/>
              <a:t>- alte date solicitate de forţele de intervenţie.</a:t>
            </a:r>
            <a:endParaRPr lang="ro-RO" sz="3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p:cNvSpPr>
            <a:spLocks noChangeArrowheads="1"/>
          </p:cNvSpPr>
          <p:nvPr/>
        </p:nvSpPr>
        <p:spPr bwMode="auto">
          <a:xfrm>
            <a:off x="1654175" y="3222625"/>
            <a:ext cx="5835650" cy="1006475"/>
          </a:xfrm>
          <a:prstGeom prst="rect">
            <a:avLst/>
          </a:prstGeom>
          <a:noFill/>
          <a:ln w="9525">
            <a:noFill/>
            <a:miter lim="800000"/>
            <a:headEnd/>
            <a:tailEnd/>
          </a:ln>
        </p:spPr>
        <p:txBody>
          <a:bodyPr anchor="ctr">
            <a:spAutoFit/>
          </a:bodyPr>
          <a:lstStyle/>
          <a:p>
            <a:pPr algn="ctr"/>
            <a:r>
              <a:rPr lang="ro-RO" sz="2000" b="1"/>
              <a:t>REGULI ŞI MĂSURI DE PREVENIRE A INCENDIILOR</a:t>
            </a:r>
            <a:endParaRPr lang="ro-RO" sz="2000"/>
          </a:p>
          <a:p>
            <a:pPr algn="ctr"/>
            <a:r>
              <a:rPr lang="ro-RO" sz="2000"/>
              <a:t>Câteva reguli şi măsuri de prevenire a incendiilor :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5"/>
          <p:cNvSpPr>
            <a:spLocks noChangeArrowheads="1"/>
          </p:cNvSpPr>
          <p:nvPr/>
        </p:nvSpPr>
        <p:spPr bwMode="auto">
          <a:xfrm>
            <a:off x="1620838" y="2374900"/>
            <a:ext cx="1989137" cy="0"/>
          </a:xfrm>
          <a:prstGeom prst="rect">
            <a:avLst/>
          </a:prstGeom>
          <a:noFill/>
          <a:ln w="9525">
            <a:noFill/>
            <a:miter lim="800000"/>
            <a:headEnd/>
            <a:tailEnd/>
          </a:ln>
        </p:spPr>
        <p:txBody>
          <a:bodyPr wrap="none" anchor="ctr">
            <a:spAutoFit/>
          </a:bodyPr>
          <a:lstStyle/>
          <a:p>
            <a:endParaRPr lang="ro-RO"/>
          </a:p>
        </p:txBody>
      </p:sp>
      <p:pic>
        <p:nvPicPr>
          <p:cNvPr id="27650" name="Picture 4"/>
          <p:cNvPicPr>
            <a:picLocks noChangeAspect="1" noChangeArrowheads="1"/>
          </p:cNvPicPr>
          <p:nvPr/>
        </p:nvPicPr>
        <p:blipFill>
          <a:blip r:embed="rId2" cstate="print"/>
          <a:srcRect/>
          <a:stretch>
            <a:fillRect/>
          </a:stretch>
        </p:blipFill>
        <p:spPr bwMode="auto">
          <a:xfrm>
            <a:off x="1620838" y="2374900"/>
            <a:ext cx="1209675" cy="1400175"/>
          </a:xfrm>
          <a:prstGeom prst="rect">
            <a:avLst/>
          </a:prstGeom>
          <a:solidFill>
            <a:srgbClr val="FFFFFF"/>
          </a:solidFill>
          <a:ln w="9525">
            <a:noFill/>
            <a:miter lim="800000"/>
            <a:headEnd/>
            <a:tailEnd/>
          </a:ln>
        </p:spPr>
      </p:pic>
      <p:graphicFrame>
        <p:nvGraphicFramePr>
          <p:cNvPr id="26644" name="Group 20"/>
          <p:cNvGraphicFramePr>
            <a:graphicFrameLocks noGrp="1"/>
          </p:cNvGraphicFramePr>
          <p:nvPr/>
        </p:nvGraphicFramePr>
        <p:xfrm>
          <a:off x="914400" y="609600"/>
          <a:ext cx="6610350" cy="5410200"/>
        </p:xfrm>
        <a:graphic>
          <a:graphicData uri="http://schemas.openxmlformats.org/drawingml/2006/table">
            <a:tbl>
              <a:tblPr/>
              <a:tblGrid>
                <a:gridCol w="2227263"/>
                <a:gridCol w="4383087"/>
              </a:tblGrid>
              <a:tr h="5410200">
                <a:tc>
                  <a:txBody>
                    <a:bodyPr/>
                    <a:lstStyle/>
                    <a:p>
                      <a:pPr marL="114300" marR="0" lvl="0" indent="0" algn="l" defTabSz="914400" rtl="0" eaLnBrk="0" fontAlgn="base" latinLnBrk="0" hangingPunct="0">
                        <a:lnSpc>
                          <a:spcPct val="100000"/>
                        </a:lnSpc>
                        <a:spcBef>
                          <a:spcPct val="20000"/>
                        </a:spcBef>
                        <a:spcAft>
                          <a:spcPct val="0"/>
                        </a:spcAft>
                        <a:buClr>
                          <a:schemeClr val="accent1"/>
                        </a:buClr>
                        <a:buSzTx/>
                        <a:buFont typeface="Arial" charset="0"/>
                        <a:buNone/>
                        <a:tabLst/>
                      </a:pPr>
                      <a:endParaRPr kumimoji="0" lang="ro-RO" sz="2000" b="0" i="0" u="none" strike="noStrike" cap="none" normalizeH="0" baseline="0" smtClean="0">
                        <a:ln>
                          <a:noFill/>
                        </a:ln>
                        <a:solidFill>
                          <a:schemeClr val="tx1"/>
                        </a:solidFill>
                        <a:effectLst/>
                        <a:latin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smtClean="0">
                          <a:ln>
                            <a:noFill/>
                          </a:ln>
                          <a:solidFill>
                            <a:schemeClr val="tx1"/>
                          </a:solidFill>
                          <a:effectLst/>
                          <a:latin typeface="Arial" charset="0"/>
                          <a:ea typeface="SimSun" pitchFamily="2" charset="-122"/>
                          <a:cs typeface="Arial" charset="0"/>
                        </a:rPr>
                        <a:t>Orice foc, fie că este în interior  sau în exteriorul ei, trebuie supravegheat.</a:t>
                      </a:r>
                      <a:endParaRPr kumimoji="0" lang="ro-RO" sz="18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800" b="0" i="0" u="none" strike="noStrike" cap="none" normalizeH="0" baseline="0" smtClean="0">
                          <a:ln>
                            <a:noFill/>
                          </a:ln>
                          <a:solidFill>
                            <a:schemeClr val="tx1"/>
                          </a:solidFill>
                          <a:effectLst/>
                          <a:latin typeface="Arial" charset="0"/>
                          <a:ea typeface="SimSun" pitchFamily="2" charset="-122"/>
                          <a:cs typeface="Arial" charset="0"/>
                        </a:rPr>
                        <a:t>Se interzice folosirea chibriturilor, lumânărilor, lămpilor de iluminat cu petrol, în spaţii cu pericol de incendiu  şi explozie (în apropierea buteliilor de aragaz, instalaţiilor de gaze naturale, încăperi în care depozitaţi produse petroliere),</a:t>
                      </a:r>
                      <a:endParaRPr kumimoji="0" lang="ro-RO" sz="18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800" b="0" i="0" u="none" strike="noStrike" cap="none" normalizeH="0" baseline="0" smtClean="0">
                          <a:ln>
                            <a:noFill/>
                          </a:ln>
                          <a:solidFill>
                            <a:schemeClr val="tx1"/>
                          </a:solidFill>
                          <a:effectLst/>
                          <a:latin typeface="Arial" charset="0"/>
                          <a:ea typeface="SimSun" pitchFamily="2" charset="-122"/>
                        </a:rPr>
                        <a:t>Este interzisă folosirea flăcării pentru verificarea etanşeităţii buteliei. In cazul în care butelia este defectă, flacăra, în prezenţa gazului scurs de la butelie, va produce o explozie.</a:t>
                      </a:r>
                      <a:endParaRPr kumimoji="0" lang="ro-RO"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5"/>
          <p:cNvSpPr>
            <a:spLocks noChangeArrowheads="1"/>
          </p:cNvSpPr>
          <p:nvPr/>
        </p:nvSpPr>
        <p:spPr bwMode="auto">
          <a:xfrm>
            <a:off x="1620838" y="1112838"/>
            <a:ext cx="1997075" cy="0"/>
          </a:xfrm>
          <a:prstGeom prst="rect">
            <a:avLst/>
          </a:prstGeom>
          <a:noFill/>
          <a:ln w="9525">
            <a:noFill/>
            <a:miter lim="800000"/>
            <a:headEnd/>
            <a:tailEnd/>
          </a:ln>
        </p:spPr>
        <p:txBody>
          <a:bodyPr wrap="none" anchor="ctr">
            <a:spAutoFit/>
          </a:bodyPr>
          <a:lstStyle/>
          <a:p>
            <a:endParaRPr lang="ro-RO"/>
          </a:p>
        </p:txBody>
      </p:sp>
      <p:pic>
        <p:nvPicPr>
          <p:cNvPr id="28674" name="Picture 4"/>
          <p:cNvPicPr>
            <a:picLocks noChangeAspect="1" noChangeArrowheads="1"/>
          </p:cNvPicPr>
          <p:nvPr/>
        </p:nvPicPr>
        <p:blipFill>
          <a:blip r:embed="rId2" cstate="print"/>
          <a:srcRect/>
          <a:stretch>
            <a:fillRect/>
          </a:stretch>
        </p:blipFill>
        <p:spPr bwMode="auto">
          <a:xfrm>
            <a:off x="1620838" y="1112838"/>
            <a:ext cx="1285875" cy="1800225"/>
          </a:xfrm>
          <a:prstGeom prst="rect">
            <a:avLst/>
          </a:prstGeom>
          <a:solidFill>
            <a:srgbClr val="FFFFFF"/>
          </a:solidFill>
          <a:ln w="9525">
            <a:noFill/>
            <a:miter lim="800000"/>
            <a:headEnd/>
            <a:tailEnd/>
          </a:ln>
        </p:spPr>
      </p:pic>
      <p:graphicFrame>
        <p:nvGraphicFramePr>
          <p:cNvPr id="28684" name="Group 12"/>
          <p:cNvGraphicFramePr>
            <a:graphicFrameLocks noGrp="1"/>
          </p:cNvGraphicFramePr>
          <p:nvPr/>
        </p:nvGraphicFramePr>
        <p:xfrm>
          <a:off x="609600" y="152400"/>
          <a:ext cx="6913563" cy="6248400"/>
        </p:xfrm>
        <a:graphic>
          <a:graphicData uri="http://schemas.openxmlformats.org/drawingml/2006/table">
            <a:tbl>
              <a:tblPr/>
              <a:tblGrid>
                <a:gridCol w="2339975"/>
                <a:gridCol w="4573588"/>
              </a:tblGrid>
              <a:tr h="6248400">
                <a:tc>
                  <a:txBody>
                    <a:bodyPr/>
                    <a:lstStyle/>
                    <a:p>
                      <a:pPr marL="114300" marR="0" lvl="0" indent="0" algn="l" defTabSz="914400" rtl="0" eaLnBrk="0" fontAlgn="base" latinLnBrk="0" hangingPunct="0">
                        <a:lnSpc>
                          <a:spcPct val="100000"/>
                        </a:lnSpc>
                        <a:spcBef>
                          <a:spcPct val="20000"/>
                        </a:spcBef>
                        <a:spcAft>
                          <a:spcPct val="0"/>
                        </a:spcAft>
                        <a:buClr>
                          <a:schemeClr val="accent1"/>
                        </a:buClr>
                        <a:buSzTx/>
                        <a:buFont typeface="Arial" charset="0"/>
                        <a:buNone/>
                        <a:tabLst/>
                      </a:pPr>
                      <a:endParaRPr kumimoji="0" lang="ro-RO" sz="1400" b="0" i="0" u="none" strike="noStrike" cap="none" normalizeH="0" baseline="0" smtClean="0">
                        <a:ln>
                          <a:noFill/>
                        </a:ln>
                        <a:solidFill>
                          <a:schemeClr val="tx1"/>
                        </a:solidFill>
                        <a:effectLst/>
                        <a:latin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Aparatele electrice, cablurile electrice, prizele şi întrerupătoarele cu defecţiuni sunt surse frecvente de incendiu.</a:t>
                      </a:r>
                      <a:endParaRPr kumimoji="0" lang="ro-RO" sz="16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Pentru remedierea aparatelor şi instalaţiilor electrice defecte se apelează la specialişti.</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rPr>
                        <a:t>Nu utilizaţi aparatele electrice cu mâinile ude. Riscaţi să vă electrocutaţi şi să suferiţi arsuri.</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rPr>
                        <a:t>Nu trageţi de cablul pentru debranşarea unui aparat electric. Acesta se poate deteriora, devenind o sursă de incendiu.</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rPr>
                        <a:t>Nu folosiţi prize multiple: adeseori suprasolicitate, acestea se încălzesc şi există riscul producerii unui incendiu.</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rPr>
                        <a:t>In cazul unui scurtcircuit, se interzice folosirea, la înlocuirea siguranţei, a unui fuzibil cu diametrul mai mare decât cel corect: prin utilizarea unui fuzibil mai gros, a liţelor, cuielor, monezilor, în cazul suprasolicitării reţelei electrice sau a unui scurtcircuit, acesta nu se mai poate topi, conducând la încălzirea puternică a cablului de alimentare sau a prizei, în aceste condiţii putându-se declanşa un incendiu.</a:t>
                      </a:r>
                      <a:endParaRPr kumimoji="0" lang="ro-RO"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5"/>
          <p:cNvSpPr>
            <a:spLocks noChangeArrowheads="1"/>
          </p:cNvSpPr>
          <p:nvPr/>
        </p:nvSpPr>
        <p:spPr bwMode="auto">
          <a:xfrm>
            <a:off x="1620838" y="2976563"/>
            <a:ext cx="1987550" cy="0"/>
          </a:xfrm>
          <a:prstGeom prst="rect">
            <a:avLst/>
          </a:prstGeom>
          <a:noFill/>
          <a:ln w="9525">
            <a:noFill/>
            <a:miter lim="800000"/>
            <a:headEnd/>
            <a:tailEnd/>
          </a:ln>
        </p:spPr>
        <p:txBody>
          <a:bodyPr wrap="none">
            <a:spAutoFit/>
          </a:bodyPr>
          <a:lstStyle/>
          <a:p>
            <a:endParaRPr lang="ro-RO"/>
          </a:p>
        </p:txBody>
      </p:sp>
      <p:sp>
        <p:nvSpPr>
          <p:cNvPr id="29698" name="Rectangle 22"/>
          <p:cNvSpPr>
            <a:spLocks noChangeArrowheads="1"/>
          </p:cNvSpPr>
          <p:nvPr/>
        </p:nvSpPr>
        <p:spPr bwMode="auto">
          <a:xfrm>
            <a:off x="1620838" y="1785938"/>
            <a:ext cx="1993900" cy="0"/>
          </a:xfrm>
          <a:prstGeom prst="rect">
            <a:avLst/>
          </a:prstGeom>
          <a:noFill/>
          <a:ln w="9525">
            <a:noFill/>
            <a:miter lim="800000"/>
            <a:headEnd/>
            <a:tailEnd/>
          </a:ln>
        </p:spPr>
        <p:txBody>
          <a:bodyPr wrap="none" anchor="ctr">
            <a:spAutoFit/>
          </a:bodyPr>
          <a:lstStyle/>
          <a:p>
            <a:endParaRPr lang="ro-RO"/>
          </a:p>
        </p:txBody>
      </p:sp>
      <p:pic>
        <p:nvPicPr>
          <p:cNvPr id="29699" name="Picture 21"/>
          <p:cNvPicPr>
            <a:picLocks noChangeAspect="1" noChangeArrowheads="1"/>
          </p:cNvPicPr>
          <p:nvPr/>
        </p:nvPicPr>
        <p:blipFill>
          <a:blip r:embed="rId2" cstate="print"/>
          <a:srcRect/>
          <a:stretch>
            <a:fillRect/>
          </a:stretch>
        </p:blipFill>
        <p:spPr bwMode="auto">
          <a:xfrm>
            <a:off x="1620838" y="1785938"/>
            <a:ext cx="1285875" cy="1638300"/>
          </a:xfrm>
          <a:prstGeom prst="rect">
            <a:avLst/>
          </a:prstGeom>
          <a:solidFill>
            <a:srgbClr val="FFFFFF"/>
          </a:solidFill>
          <a:ln w="9525">
            <a:noFill/>
            <a:miter lim="800000"/>
            <a:headEnd/>
            <a:tailEnd/>
          </a:ln>
        </p:spPr>
      </p:pic>
      <p:graphicFrame>
        <p:nvGraphicFramePr>
          <p:cNvPr id="29709" name="Group 13"/>
          <p:cNvGraphicFramePr>
            <a:graphicFrameLocks noGrp="1"/>
          </p:cNvGraphicFramePr>
          <p:nvPr/>
        </p:nvGraphicFramePr>
        <p:xfrm>
          <a:off x="838200" y="914400"/>
          <a:ext cx="7010400" cy="5257800"/>
        </p:xfrm>
        <a:graphic>
          <a:graphicData uri="http://schemas.openxmlformats.org/drawingml/2006/table">
            <a:tbl>
              <a:tblPr/>
              <a:tblGrid>
                <a:gridCol w="2366963"/>
                <a:gridCol w="4643437"/>
              </a:tblGrid>
              <a:tr h="5257800">
                <a:tc>
                  <a:txBody>
                    <a:bodyPr/>
                    <a:lstStyle/>
                    <a:p>
                      <a:pPr marL="114300" marR="0" lvl="0" indent="0" algn="l" defTabSz="914400" rtl="0" eaLnBrk="0" fontAlgn="base" latinLnBrk="0" hangingPunct="0">
                        <a:lnSpc>
                          <a:spcPct val="100000"/>
                        </a:lnSpc>
                        <a:spcBef>
                          <a:spcPct val="20000"/>
                        </a:spcBef>
                        <a:spcAft>
                          <a:spcPct val="0"/>
                        </a:spcAft>
                        <a:buClr>
                          <a:schemeClr val="accent1"/>
                        </a:buClr>
                        <a:buSzTx/>
                        <a:buFont typeface="Arial" charset="0"/>
                        <a:buNone/>
                        <a:tabLst/>
                      </a:pPr>
                      <a:endParaRPr kumimoji="0" lang="ro-RO" sz="2000" b="0" i="0" u="none" strike="noStrike" cap="none" normalizeH="0" baseline="0" smtClean="0">
                        <a:ln>
                          <a:noFill/>
                        </a:ln>
                        <a:solidFill>
                          <a:schemeClr val="tx1"/>
                        </a:solidFill>
                        <a:effectLst/>
                        <a:latin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Se interzice utilizarea instalaţiilor de încălzire cu improvizaţii sau defecţiuni şi lăsarea lor în funcţiune nesupravegheate.</a:t>
                      </a:r>
                      <a:endParaRPr kumimoji="0" lang="ro-RO" sz="16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ChangeArrowheads="1"/>
          </p:cNvSpPr>
          <p:nvPr/>
        </p:nvSpPr>
        <p:spPr bwMode="auto">
          <a:xfrm>
            <a:off x="838200" y="319088"/>
            <a:ext cx="5940425" cy="336550"/>
          </a:xfrm>
          <a:prstGeom prst="rect">
            <a:avLst/>
          </a:prstGeom>
          <a:noFill/>
          <a:ln w="9525">
            <a:noFill/>
            <a:miter lim="800000"/>
            <a:headEnd/>
            <a:tailEnd/>
          </a:ln>
        </p:spPr>
        <p:txBody>
          <a:bodyPr wrap="none" anchor="ctr">
            <a:spAutoFit/>
          </a:bodyPr>
          <a:lstStyle/>
          <a:p>
            <a:r>
              <a:rPr lang="ro-RO" sz="1600"/>
              <a:t>Aceste cauze au apărut, în general, în următoarele </a:t>
            </a:r>
            <a:r>
              <a:rPr lang="ro-RO" sz="1600" b="1"/>
              <a:t>împrejurări</a:t>
            </a:r>
            <a:r>
              <a:rPr lang="ro-RO" sz="1600"/>
              <a:t>:</a:t>
            </a:r>
          </a:p>
        </p:txBody>
      </p:sp>
      <p:sp>
        <p:nvSpPr>
          <p:cNvPr id="30722" name="Rectangle 6"/>
          <p:cNvSpPr>
            <a:spLocks noChangeArrowheads="1"/>
          </p:cNvSpPr>
          <p:nvPr/>
        </p:nvSpPr>
        <p:spPr bwMode="auto">
          <a:xfrm>
            <a:off x="1620838" y="1992313"/>
            <a:ext cx="1995487" cy="0"/>
          </a:xfrm>
          <a:prstGeom prst="rect">
            <a:avLst/>
          </a:prstGeom>
          <a:noFill/>
          <a:ln w="9525">
            <a:noFill/>
            <a:miter lim="800000"/>
            <a:headEnd/>
            <a:tailEnd/>
          </a:ln>
        </p:spPr>
        <p:txBody>
          <a:bodyPr wrap="none" anchor="ctr">
            <a:spAutoFit/>
          </a:bodyPr>
          <a:lstStyle/>
          <a:p>
            <a:endParaRPr lang="ro-RO"/>
          </a:p>
        </p:txBody>
      </p:sp>
      <p:pic>
        <p:nvPicPr>
          <p:cNvPr id="30723" name="Picture 5"/>
          <p:cNvPicPr>
            <a:picLocks noChangeAspect="1" noChangeArrowheads="1"/>
          </p:cNvPicPr>
          <p:nvPr/>
        </p:nvPicPr>
        <p:blipFill>
          <a:blip r:embed="rId2" cstate="print"/>
          <a:srcRect/>
          <a:stretch>
            <a:fillRect/>
          </a:stretch>
        </p:blipFill>
        <p:spPr bwMode="auto">
          <a:xfrm>
            <a:off x="1620838" y="1992313"/>
            <a:ext cx="1323975" cy="1485900"/>
          </a:xfrm>
          <a:prstGeom prst="rect">
            <a:avLst/>
          </a:prstGeom>
          <a:solidFill>
            <a:srgbClr val="FFFFFF"/>
          </a:solidFill>
          <a:ln w="9525">
            <a:noFill/>
            <a:miter lim="800000"/>
            <a:headEnd/>
            <a:tailEnd/>
          </a:ln>
        </p:spPr>
      </p:pic>
      <p:graphicFrame>
        <p:nvGraphicFramePr>
          <p:cNvPr id="30737" name="Group 17"/>
          <p:cNvGraphicFramePr>
            <a:graphicFrameLocks noGrp="1"/>
          </p:cNvGraphicFramePr>
          <p:nvPr/>
        </p:nvGraphicFramePr>
        <p:xfrm>
          <a:off x="914400" y="1447800"/>
          <a:ext cx="6629400" cy="4648201"/>
        </p:xfrm>
        <a:graphic>
          <a:graphicData uri="http://schemas.openxmlformats.org/drawingml/2006/table">
            <a:tbl>
              <a:tblPr/>
              <a:tblGrid>
                <a:gridCol w="2239963"/>
                <a:gridCol w="4389437"/>
              </a:tblGrid>
              <a:tr h="3957638">
                <a:tc>
                  <a:txBody>
                    <a:bodyPr/>
                    <a:lstStyle/>
                    <a:p>
                      <a:pPr marL="114300" marR="0" lvl="0" indent="0" algn="l" defTabSz="914400" rtl="0" eaLnBrk="0" fontAlgn="base" latinLnBrk="0" hangingPunct="0">
                        <a:lnSpc>
                          <a:spcPct val="100000"/>
                        </a:lnSpc>
                        <a:spcBef>
                          <a:spcPct val="20000"/>
                        </a:spcBef>
                        <a:spcAft>
                          <a:spcPct val="0"/>
                        </a:spcAft>
                        <a:buClr>
                          <a:schemeClr val="accent1"/>
                        </a:buClr>
                        <a:buSzTx/>
                        <a:buFont typeface="Arial" charset="0"/>
                        <a:buNone/>
                        <a:tabLst/>
                      </a:pPr>
                      <a:endParaRPr kumimoji="0" lang="ro-RO" sz="1600" b="0" i="0" u="none" strike="noStrike" cap="none" normalizeH="0" baseline="0" smtClean="0">
                        <a:ln>
                          <a:noFill/>
                        </a:ln>
                        <a:solidFill>
                          <a:schemeClr val="tx1"/>
                        </a:solidFill>
                        <a:effectLst/>
                        <a:latin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a).-distrugerea prin </a:t>
                      </a:r>
                      <a:r>
                        <a:rPr kumimoji="0" lang="ro-RO" sz="1600" b="1" i="0" u="none" strike="noStrike" cap="none" normalizeH="0" baseline="0" smtClean="0">
                          <a:ln>
                            <a:noFill/>
                          </a:ln>
                          <a:solidFill>
                            <a:schemeClr val="tx1"/>
                          </a:solidFill>
                          <a:effectLst/>
                          <a:latin typeface="Arial" charset="0"/>
                          <a:ea typeface="SimSun" pitchFamily="2" charset="-122"/>
                          <a:cs typeface="Arial" charset="0"/>
                        </a:rPr>
                        <a:t>foc </a:t>
                      </a:r>
                      <a:r>
                        <a:rPr kumimoji="0" lang="ro-RO" sz="1600" b="0" i="0" u="none" strike="noStrike" cap="none" normalizeH="0" baseline="0" smtClean="0">
                          <a:ln>
                            <a:noFill/>
                          </a:ln>
                          <a:solidFill>
                            <a:schemeClr val="tx1"/>
                          </a:solidFill>
                          <a:effectLst/>
                          <a:latin typeface="Arial" charset="0"/>
                          <a:ea typeface="SimSun" pitchFamily="2" charset="-122"/>
                          <a:cs typeface="Arial" charset="0"/>
                        </a:rPr>
                        <a:t>a resturilor menajere, furajere b)</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a:t>
                      </a:r>
                      <a:r>
                        <a:rPr kumimoji="0" lang="ro-RO" sz="1600" b="1" i="0" u="none" strike="noStrike" cap="none" normalizeH="0" baseline="0" smtClean="0">
                          <a:ln>
                            <a:noFill/>
                          </a:ln>
                          <a:solidFill>
                            <a:schemeClr val="tx1"/>
                          </a:solidFill>
                          <a:effectLst/>
                          <a:latin typeface="Arial" charset="0"/>
                          <a:ea typeface="SimSun" pitchFamily="2" charset="-122"/>
                          <a:cs typeface="Arial" charset="0"/>
                        </a:rPr>
                        <a:t>aprinderea </a:t>
                      </a:r>
                      <a:r>
                        <a:rPr kumimoji="0" lang="ro-RO" sz="1600" b="0" i="0" u="none" strike="noStrike" cap="none" normalizeH="0" baseline="0" smtClean="0">
                          <a:ln>
                            <a:noFill/>
                          </a:ln>
                          <a:solidFill>
                            <a:schemeClr val="tx1"/>
                          </a:solidFill>
                          <a:effectLst/>
                          <a:latin typeface="Arial" charset="0"/>
                          <a:ea typeface="SimSun" pitchFamily="2" charset="-122"/>
                          <a:cs typeface="Arial" charset="0"/>
                        </a:rPr>
                        <a:t>deşeurilor menajere pe timp de vânt;</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0563">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smtClean="0">
                          <a:ln>
                            <a:noFill/>
                          </a:ln>
                          <a:solidFill>
                            <a:schemeClr val="tx1"/>
                          </a:solidFill>
                          <a:effectLst/>
                          <a:latin typeface="Arial" charset="0"/>
                          <a:ea typeface="SimSun" pitchFamily="2" charset="-122"/>
                          <a:cs typeface="Arial" charset="0"/>
                        </a:rPr>
                        <a:t>Cele mai multe incendii datorate focului deschis au loc în special la anexele gospodăreşti din mediul rural.</a:t>
                      </a:r>
                      <a:endParaRPr kumimoji="0" lang="ro-RO" sz="1600" b="0" i="0" u="none" strike="noStrike" cap="none" normalizeH="0" baseline="0" smtClean="0">
                        <a:ln>
                          <a:noFill/>
                        </a:ln>
                        <a:solidFill>
                          <a:schemeClr val="tx1"/>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5"/>
          <p:cNvSpPr>
            <a:spLocks noChangeArrowheads="1"/>
          </p:cNvSpPr>
          <p:nvPr/>
        </p:nvSpPr>
        <p:spPr bwMode="auto">
          <a:xfrm>
            <a:off x="1620838" y="1908175"/>
            <a:ext cx="1993900" cy="0"/>
          </a:xfrm>
          <a:prstGeom prst="rect">
            <a:avLst/>
          </a:prstGeom>
          <a:noFill/>
          <a:ln w="9525">
            <a:noFill/>
            <a:miter lim="800000"/>
            <a:headEnd/>
            <a:tailEnd/>
          </a:ln>
        </p:spPr>
        <p:txBody>
          <a:bodyPr wrap="none" anchor="ctr">
            <a:spAutoFit/>
          </a:bodyPr>
          <a:lstStyle/>
          <a:p>
            <a:endParaRPr lang="ro-RO"/>
          </a:p>
        </p:txBody>
      </p:sp>
      <p:pic>
        <p:nvPicPr>
          <p:cNvPr id="31746" name="Picture 4"/>
          <p:cNvPicPr>
            <a:picLocks noChangeAspect="1" noChangeArrowheads="1"/>
          </p:cNvPicPr>
          <p:nvPr/>
        </p:nvPicPr>
        <p:blipFill>
          <a:blip r:embed="rId2" cstate="print"/>
          <a:srcRect/>
          <a:stretch>
            <a:fillRect/>
          </a:stretch>
        </p:blipFill>
        <p:spPr bwMode="auto">
          <a:xfrm>
            <a:off x="1620838" y="1908175"/>
            <a:ext cx="1323975" cy="1666875"/>
          </a:xfrm>
          <a:prstGeom prst="rect">
            <a:avLst/>
          </a:prstGeom>
          <a:solidFill>
            <a:srgbClr val="FFFFFF"/>
          </a:solidFill>
          <a:ln w="9525">
            <a:noFill/>
            <a:miter lim="800000"/>
            <a:headEnd/>
            <a:tailEnd/>
          </a:ln>
        </p:spPr>
      </p:pic>
      <p:graphicFrame>
        <p:nvGraphicFramePr>
          <p:cNvPr id="31758" name="Group 14"/>
          <p:cNvGraphicFramePr>
            <a:graphicFrameLocks noGrp="1"/>
          </p:cNvGraphicFramePr>
          <p:nvPr/>
        </p:nvGraphicFramePr>
        <p:xfrm>
          <a:off x="533400" y="914400"/>
          <a:ext cx="7162800" cy="4800601"/>
        </p:xfrm>
        <a:graphic>
          <a:graphicData uri="http://schemas.openxmlformats.org/drawingml/2006/table">
            <a:tbl>
              <a:tblPr/>
              <a:tblGrid>
                <a:gridCol w="2419350"/>
                <a:gridCol w="4743450"/>
              </a:tblGrid>
              <a:tr h="4125913">
                <a:tc>
                  <a:txBody>
                    <a:bodyPr/>
                    <a:lstStyle/>
                    <a:p>
                      <a:pPr marL="114300" marR="0" lvl="0" indent="0" algn="l" defTabSz="914400" rtl="0" eaLnBrk="0" fontAlgn="base" latinLnBrk="0" hangingPunct="0">
                        <a:lnSpc>
                          <a:spcPct val="100000"/>
                        </a:lnSpc>
                        <a:spcBef>
                          <a:spcPct val="20000"/>
                        </a:spcBef>
                        <a:spcAft>
                          <a:spcPct val="0"/>
                        </a:spcAft>
                        <a:buClr>
                          <a:schemeClr val="accent1"/>
                        </a:buClr>
                        <a:buSzTx/>
                        <a:buFont typeface="Arial" charset="0"/>
                        <a:buNone/>
                        <a:tabLst/>
                      </a:pPr>
                      <a:endParaRPr kumimoji="0" lang="ro-RO" sz="1600" b="0" i="0" u="none" strike="noStrike" cap="none" normalizeH="0" baseline="0" smtClean="0">
                        <a:ln>
                          <a:noFill/>
                        </a:ln>
                        <a:solidFill>
                          <a:schemeClr val="tx1"/>
                        </a:solidFill>
                        <a:effectLst/>
                        <a:latin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a). folosirea </a:t>
                      </a:r>
                      <a:r>
                        <a:rPr kumimoji="0" lang="ro-RO" sz="1600" b="1" i="0" u="none" strike="noStrike" cap="none" normalizeH="0" baseline="0" smtClean="0">
                          <a:ln>
                            <a:noFill/>
                          </a:ln>
                          <a:solidFill>
                            <a:schemeClr val="tx1"/>
                          </a:solidFill>
                          <a:effectLst/>
                          <a:latin typeface="Arial" charset="0"/>
                          <a:ea typeface="SimSun" pitchFamily="2" charset="-122"/>
                          <a:cs typeface="Arial" charset="0"/>
                        </a:rPr>
                        <a:t>conductorilor sau cablurilor electrice defecte</a:t>
                      </a:r>
                      <a:r>
                        <a:rPr kumimoji="0" lang="ro-RO" sz="1600" b="0" i="0" u="none" strike="noStrike" cap="none" normalizeH="0" baseline="0" smtClean="0">
                          <a:ln>
                            <a:noFill/>
                          </a:ln>
                          <a:solidFill>
                            <a:schemeClr val="tx1"/>
                          </a:solidFill>
                          <a:effectLst/>
                          <a:latin typeface="Arial" charset="0"/>
                          <a:ea typeface="SimSun" pitchFamily="2" charset="-122"/>
                          <a:cs typeface="Arial" charset="0"/>
                        </a:rPr>
                        <a:t>;</a:t>
                      </a:r>
                      <a:endParaRPr kumimoji="0" lang="ro-RO" sz="16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b). </a:t>
                      </a:r>
                      <a:r>
                        <a:rPr kumimoji="0" lang="ro-RO" sz="1600" b="1" i="0" u="none" strike="noStrike" cap="none" normalizeH="0" baseline="0" smtClean="0">
                          <a:ln>
                            <a:noFill/>
                          </a:ln>
                          <a:solidFill>
                            <a:schemeClr val="tx1"/>
                          </a:solidFill>
                          <a:effectLst/>
                          <a:latin typeface="Arial" charset="0"/>
                          <a:ea typeface="SimSun" pitchFamily="2" charset="-122"/>
                          <a:cs typeface="Arial" charset="0"/>
                        </a:rPr>
                        <a:t>folosirea conductorilor sau cablurilor electrice neizolate </a:t>
                      </a:r>
                      <a:r>
                        <a:rPr kumimoji="0" lang="ro-RO" sz="1600" b="0" i="0" u="none" strike="noStrike" cap="none" normalizeH="0" baseline="0" smtClean="0">
                          <a:ln>
                            <a:noFill/>
                          </a:ln>
                          <a:solidFill>
                            <a:schemeClr val="tx1"/>
                          </a:solidFill>
                          <a:effectLst/>
                          <a:latin typeface="Arial" charset="0"/>
                          <a:ea typeface="SimSun" pitchFamily="2" charset="-122"/>
                          <a:cs typeface="Arial" charset="0"/>
                        </a:rPr>
                        <a:t>corespunzător faţă de materiale combustibile;</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rPr>
                        <a:t>c). </a:t>
                      </a:r>
                      <a:r>
                        <a:rPr kumimoji="0" lang="ro-RO" sz="1600" b="1" i="0" u="none" strike="noStrike" cap="none" normalizeH="0" baseline="0" smtClean="0">
                          <a:ln>
                            <a:noFill/>
                          </a:ln>
                          <a:solidFill>
                            <a:schemeClr val="tx1"/>
                          </a:solidFill>
                          <a:effectLst/>
                          <a:latin typeface="Arial" charset="0"/>
                          <a:ea typeface="SimSun" pitchFamily="2" charset="-122"/>
                        </a:rPr>
                        <a:t>suprasolicitarea </a:t>
                      </a:r>
                      <a:r>
                        <a:rPr kumimoji="0" lang="ro-RO" sz="1600" b="0" i="0" u="none" strike="noStrike" cap="none" normalizeH="0" baseline="0" smtClean="0">
                          <a:ln>
                            <a:noFill/>
                          </a:ln>
                          <a:solidFill>
                            <a:schemeClr val="tx1"/>
                          </a:solidFill>
                          <a:effectLst/>
                          <a:latin typeface="Arial" charset="0"/>
                          <a:ea typeface="SimSun" pitchFamily="2" charset="-122"/>
                        </a:rPr>
                        <a:t>instalaţiilor electrice prin folosirea de consumatori  cu putere ce depăşeşte puterea nominală stabilită pentru reţelele respective;</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rPr>
                        <a:t>d). existenţa unor instalaţii electrice, îmbătrânite sau cu </a:t>
                      </a:r>
                      <a:r>
                        <a:rPr kumimoji="0" lang="ro-RO" sz="1600" b="1" i="0" u="none" strike="noStrike" cap="none" normalizeH="0" baseline="0" smtClean="0">
                          <a:ln>
                            <a:noFill/>
                          </a:ln>
                          <a:solidFill>
                            <a:schemeClr val="tx1"/>
                          </a:solidFill>
                          <a:effectLst/>
                          <a:latin typeface="Arial" charset="0"/>
                          <a:ea typeface="SimSun" pitchFamily="2" charset="-122"/>
                        </a:rPr>
                        <a:t>improvizaţii </a:t>
                      </a:r>
                      <a:r>
                        <a:rPr kumimoji="0" lang="ro-RO" sz="1600" b="0" i="0" u="none" strike="noStrike" cap="none" normalizeH="0" baseline="0" smtClean="0">
                          <a:ln>
                            <a:noFill/>
                          </a:ln>
                          <a:solidFill>
                            <a:schemeClr val="tx1"/>
                          </a:solidFill>
                          <a:effectLst/>
                          <a:latin typeface="Arial" charset="0"/>
                          <a:ea typeface="SimSun" pitchFamily="2" charset="-122"/>
                        </a:rPr>
                        <a:t>executate de persoane neautorizate;</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rPr>
                        <a:t>f). </a:t>
                      </a:r>
                      <a:r>
                        <a:rPr kumimoji="0" lang="ro-RO" sz="1600" b="1" i="0" u="none" strike="noStrike" cap="none" normalizeH="0" baseline="0" smtClean="0">
                          <a:ln>
                            <a:noFill/>
                          </a:ln>
                          <a:solidFill>
                            <a:schemeClr val="tx1"/>
                          </a:solidFill>
                          <a:effectLst/>
                          <a:latin typeface="Arial" charset="0"/>
                          <a:ea typeface="SimSun" pitchFamily="2" charset="-122"/>
                        </a:rPr>
                        <a:t>nesupravegherea </a:t>
                      </a:r>
                      <a:r>
                        <a:rPr kumimoji="0" lang="ro-RO" sz="1600" b="0" i="0" u="none" strike="noStrike" cap="none" normalizeH="0" baseline="0" smtClean="0">
                          <a:ln>
                            <a:noFill/>
                          </a:ln>
                          <a:solidFill>
                            <a:schemeClr val="tx1"/>
                          </a:solidFill>
                          <a:effectLst/>
                          <a:latin typeface="Arial" charset="0"/>
                          <a:ea typeface="SimSun" pitchFamily="2" charset="-122"/>
                        </a:rPr>
                        <a:t>aparatelor electrice aflate sub tensiune sau amplasarea acestora în apropierea materialelor combustibile.</a:t>
                      </a:r>
                      <a:endParaRPr kumimoji="0" lang="ro-RO" sz="16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4688">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smtClean="0">
                          <a:ln>
                            <a:noFill/>
                          </a:ln>
                          <a:solidFill>
                            <a:schemeClr val="tx1"/>
                          </a:solidFill>
                          <a:effectLst/>
                          <a:latin typeface="Arial" charset="0"/>
                          <a:ea typeface="SimSun" pitchFamily="2" charset="-122"/>
                          <a:cs typeface="Arial" charset="0"/>
                        </a:rPr>
                        <a:t>Incendiile provocate de instalaţiile electrice se soldează cu pierderi materiale ridicate şi de multe ori cu victime omeneşti.</a:t>
                      </a:r>
                      <a:endParaRPr kumimoji="0" lang="ro-RO" sz="1600" b="0" i="0" u="none" strike="noStrike" cap="none" normalizeH="0" baseline="0" smtClean="0">
                        <a:ln>
                          <a:noFill/>
                        </a:ln>
                        <a:solidFill>
                          <a:schemeClr val="tx1"/>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ro-RO" sz="3600" dirty="0" smtClean="0"/>
              <a:t>     NU ALERGAȚI CĂTRE IEȘIRE</a:t>
            </a:r>
            <a:endParaRPr lang="en-US" sz="3600" dirty="0"/>
          </a:p>
        </p:txBody>
      </p:sp>
      <p:pic>
        <p:nvPicPr>
          <p:cNvPr id="2053" name="Picture 5"/>
          <p:cNvPicPr>
            <a:picLocks noChangeAspect="1" noChangeArrowheads="1"/>
          </p:cNvPicPr>
          <p:nvPr/>
        </p:nvPicPr>
        <p:blipFill>
          <a:blip r:embed="rId2" cstate="print">
            <a:extLst>
              <a:ext uri="{28A0092B-C50C-407E-A947-70E740481C1C}"/>
            </a:extLst>
          </a:blip>
          <a:srcRect/>
          <a:stretch>
            <a:fillRect/>
          </a:stretch>
        </p:blipFill>
        <p:spPr bwMode="auto">
          <a:xfrm>
            <a:off x="914400" y="3428206"/>
            <a:ext cx="1543050" cy="1554163"/>
          </a:xfrm>
          <a:prstGeom prst="rect">
            <a:avLst/>
          </a:prstGeom>
          <a:solidFill>
            <a:schemeClr val="accent2"/>
          </a:solidFill>
          <a:ln/>
          <a:effectLst>
            <a:glow rad="228600">
              <a:schemeClr val="accent1">
                <a:satMod val="175000"/>
                <a:alpha val="40000"/>
              </a:schemeClr>
            </a:glow>
            <a:outerShdw blurRad="50800" dist="38100" algn="l" rotWithShape="0">
              <a:prstClr val="black">
                <a:alpha val="40000"/>
              </a:prstClr>
            </a:outerShdw>
          </a:effectLst>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pic>
      <p:pic>
        <p:nvPicPr>
          <p:cNvPr id="2058" name="Picture 10"/>
          <p:cNvPicPr>
            <a:picLocks noChangeAspect="1" noChangeArrowheads="1"/>
          </p:cNvPicPr>
          <p:nvPr/>
        </p:nvPicPr>
        <p:blipFill>
          <a:blip r:embed="rId3" cstate="print">
            <a:extLst>
              <a:ext uri="{28A0092B-C50C-407E-A947-70E740481C1C}"/>
            </a:extLst>
          </a:blip>
          <a:srcRect/>
          <a:stretch>
            <a:fillRect/>
          </a:stretch>
        </p:blipFill>
        <p:spPr bwMode="auto">
          <a:xfrm>
            <a:off x="5295900" y="3810793"/>
            <a:ext cx="1714500" cy="788987"/>
          </a:xfrm>
          <a:prstGeom prst="rect">
            <a:avLst/>
          </a:prstGeom>
          <a:noFill/>
          <a:ln>
            <a:noFill/>
          </a:ln>
          <a:effectLst>
            <a:glow rad="228600">
              <a:schemeClr val="accent2">
                <a:satMod val="175000"/>
                <a:alpha val="40000"/>
              </a:schemeClr>
            </a:glow>
            <a:outerShdw dist="35921" dir="2700000" algn="ctr" rotWithShape="0">
              <a:schemeClr val="bg2"/>
            </a:outerShdw>
          </a:effectLst>
          <a:scene3d>
            <a:camera prst="orthographicFront"/>
            <a:lightRig rig="threePt" dir="t"/>
          </a:scene3d>
          <a:sp3d>
            <a:bevelT w="165100" prst="coolSlant"/>
          </a:sp3d>
          <a:extLst>
            <a:ext uri="{909E8E84-426E-40DD-AFC4-6F175D3DCCD1}"/>
            <a:ext uri="{91240B29-F687-4F45-9708-019B960494DF}"/>
          </a:extLst>
        </p:spPr>
      </p:pic>
      <p:pic>
        <p:nvPicPr>
          <p:cNvPr id="2060" name="Picture 12"/>
          <p:cNvPicPr>
            <a:picLocks noChangeAspect="1" noChangeArrowheads="1"/>
          </p:cNvPicPr>
          <p:nvPr/>
        </p:nvPicPr>
        <p:blipFill>
          <a:blip r:embed="rId4" cstate="print">
            <a:extLst>
              <a:ext uri="{28A0092B-C50C-407E-A947-70E740481C1C}"/>
            </a:extLst>
          </a:blip>
          <a:srcRect/>
          <a:stretch>
            <a:fillRect/>
          </a:stretch>
        </p:blipFill>
        <p:spPr bwMode="auto">
          <a:xfrm>
            <a:off x="5295900" y="2238304"/>
            <a:ext cx="1692275" cy="777875"/>
          </a:xfrm>
          <a:prstGeom prst="rect">
            <a:avLst/>
          </a:prstGeom>
          <a:noFill/>
          <a:ln>
            <a:noFill/>
          </a:ln>
          <a:effectLst>
            <a:glow rad="228600">
              <a:schemeClr val="accent2">
                <a:satMod val="175000"/>
                <a:alpha val="40000"/>
              </a:schemeClr>
            </a:glow>
            <a:outerShdw dist="35921" dir="2700000" algn="ctr" rotWithShape="0">
              <a:schemeClr val="bg2"/>
            </a:outerShdw>
          </a:effectLst>
          <a:scene3d>
            <a:camera prst="orthographicFront"/>
            <a:lightRig rig="threePt" dir="t"/>
          </a:scene3d>
          <a:sp3d>
            <a:bevelT w="165100" prst="coolSlant"/>
          </a:sp3d>
          <a:extLst>
            <a:ext uri="{909E8E84-426E-40DD-AFC4-6F175D3DCCD1}"/>
            <a:ext uri="{91240B29-F687-4F45-9708-019B960494DF}"/>
          </a:extLst>
        </p:spPr>
      </p:pic>
      <p:pic>
        <p:nvPicPr>
          <p:cNvPr id="2061" name="Picture 13"/>
          <p:cNvPicPr>
            <a:picLocks noChangeAspect="1" noChangeArrowheads="1"/>
          </p:cNvPicPr>
          <p:nvPr/>
        </p:nvPicPr>
        <p:blipFill>
          <a:blip r:embed="rId5" cstate="print">
            <a:extLst>
              <a:ext uri="{28A0092B-C50C-407E-A947-70E740481C1C}"/>
            </a:extLst>
          </a:blip>
          <a:srcRect/>
          <a:stretch>
            <a:fillRect/>
          </a:stretch>
        </p:blipFill>
        <p:spPr bwMode="auto">
          <a:xfrm>
            <a:off x="5295900" y="5181600"/>
            <a:ext cx="1714500" cy="788987"/>
          </a:xfrm>
          <a:prstGeom prst="rect">
            <a:avLst/>
          </a:prstGeom>
          <a:noFill/>
          <a:ln w="9525">
            <a:solidFill>
              <a:schemeClr val="tx1"/>
            </a:solidFill>
            <a:miter lim="800000"/>
            <a:headEnd/>
            <a:tailEnd/>
          </a:ln>
          <a:effectLst>
            <a:glow rad="228600">
              <a:schemeClr val="accent2">
                <a:satMod val="175000"/>
                <a:alpha val="40000"/>
              </a:schemeClr>
            </a:glow>
            <a:outerShdw dist="35921" dir="2700000" algn="ctr" rotWithShape="0">
              <a:schemeClr val="bg2"/>
            </a:outerShdw>
          </a:effectLst>
          <a:scene3d>
            <a:camera prst="orthographicFront"/>
            <a:lightRig rig="threePt" dir="t"/>
          </a:scene3d>
          <a:sp3d>
            <a:bevelT w="165100" prst="coolSlant"/>
          </a:sp3d>
          <a:extLst>
            <a:ext uri="{909E8E84-426E-40DD-AFC4-6F175D3DCCD1}"/>
          </a:extLst>
        </p:spPr>
      </p:pic>
      <p:cxnSp>
        <p:nvCxnSpPr>
          <p:cNvPr id="14" name="Straight Connector 13"/>
          <p:cNvCxnSpPr/>
          <p:nvPr/>
        </p:nvCxnSpPr>
        <p:spPr>
          <a:xfrm>
            <a:off x="533400" y="1905000"/>
            <a:ext cx="8153400" cy="4495800"/>
          </a:xfrm>
          <a:prstGeom prst="line">
            <a:avLst/>
          </a:prstGeom>
          <a:ln cap="rnd" cmpd="sng">
            <a:solidFill>
              <a:schemeClr val="accent2">
                <a:lumMod val="75000"/>
              </a:schemeClr>
            </a:solidFill>
          </a:ln>
          <a:effectLst>
            <a:glow rad="228600">
              <a:schemeClr val="accent2">
                <a:satMod val="175000"/>
                <a:alpha val="40000"/>
              </a:schemeClr>
            </a:glow>
            <a:outerShdw blurRad="50800" dist="50800" dir="5400000" algn="ctr" rotWithShape="0">
              <a:schemeClr val="accent2"/>
            </a:outerShdw>
          </a:effectLst>
          <a:scene3d>
            <a:camera prst="orthographicFront"/>
            <a:lightRig rig="threePt" dir="t"/>
          </a:scene3d>
          <a:sp3d contourW="12700" prstMaterial="matte">
            <a:contourClr>
              <a:schemeClr val="accent2"/>
            </a:contourClr>
          </a:sp3d>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533400" y="1905000"/>
            <a:ext cx="8153400" cy="4495800"/>
          </a:xfrm>
          <a:prstGeom prst="line">
            <a:avLst/>
          </a:prstGeom>
          <a:ln cmpd="sng">
            <a:solidFill>
              <a:schemeClr val="accent2">
                <a:lumMod val="75000"/>
              </a:schemeClr>
            </a:solidFill>
          </a:ln>
          <a:effectLst>
            <a:glow rad="228600">
              <a:schemeClr val="accent2">
                <a:satMod val="175000"/>
                <a:alpha val="40000"/>
              </a:schemeClr>
            </a:glow>
            <a:outerShdw blurRad="50800" dist="50800" dir="5400000" algn="ctr" rotWithShape="0">
              <a:schemeClr val="accent1">
                <a:lumMod val="75000"/>
              </a:schemeClr>
            </a:outerShdw>
          </a:effectLst>
          <a:scene3d>
            <a:camera prst="orthographicFront"/>
            <a:lightRig rig="threePt" dir="t"/>
          </a:scene3d>
          <a:sp3d contourW="12700" prstMaterial="dkEdge">
            <a:contourClr>
              <a:schemeClr val="accent1"/>
            </a:contourClr>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5"/>
          <p:cNvSpPr>
            <a:spLocks noChangeArrowheads="1"/>
          </p:cNvSpPr>
          <p:nvPr/>
        </p:nvSpPr>
        <p:spPr bwMode="auto">
          <a:xfrm>
            <a:off x="1620838" y="1976438"/>
            <a:ext cx="1998662" cy="0"/>
          </a:xfrm>
          <a:prstGeom prst="rect">
            <a:avLst/>
          </a:prstGeom>
          <a:noFill/>
          <a:ln w="9525">
            <a:noFill/>
            <a:miter lim="800000"/>
            <a:headEnd/>
            <a:tailEnd/>
          </a:ln>
        </p:spPr>
        <p:txBody>
          <a:bodyPr wrap="none" anchor="ctr">
            <a:spAutoFit/>
          </a:bodyPr>
          <a:lstStyle/>
          <a:p>
            <a:endParaRPr lang="ro-RO"/>
          </a:p>
        </p:txBody>
      </p:sp>
      <p:pic>
        <p:nvPicPr>
          <p:cNvPr id="32770" name="Picture 4"/>
          <p:cNvPicPr>
            <a:picLocks noChangeAspect="1" noChangeArrowheads="1"/>
          </p:cNvPicPr>
          <p:nvPr/>
        </p:nvPicPr>
        <p:blipFill>
          <a:blip r:embed="rId2" cstate="print"/>
          <a:srcRect/>
          <a:stretch>
            <a:fillRect/>
          </a:stretch>
        </p:blipFill>
        <p:spPr bwMode="auto">
          <a:xfrm>
            <a:off x="1620838" y="1976438"/>
            <a:ext cx="1323975" cy="2905125"/>
          </a:xfrm>
          <a:prstGeom prst="rect">
            <a:avLst/>
          </a:prstGeom>
          <a:solidFill>
            <a:srgbClr val="FFFFFF"/>
          </a:solidFill>
          <a:ln w="9525">
            <a:noFill/>
            <a:miter lim="800000"/>
            <a:headEnd/>
            <a:tailEnd/>
          </a:ln>
        </p:spPr>
      </p:pic>
      <p:graphicFrame>
        <p:nvGraphicFramePr>
          <p:cNvPr id="31772" name="Group 28"/>
          <p:cNvGraphicFramePr>
            <a:graphicFrameLocks noGrp="1"/>
          </p:cNvGraphicFramePr>
          <p:nvPr/>
        </p:nvGraphicFramePr>
        <p:xfrm>
          <a:off x="838200" y="990600"/>
          <a:ext cx="7162800" cy="5257800"/>
        </p:xfrm>
        <a:graphic>
          <a:graphicData uri="http://schemas.openxmlformats.org/drawingml/2006/table">
            <a:tbl>
              <a:tblPr/>
              <a:tblGrid>
                <a:gridCol w="2425700"/>
                <a:gridCol w="4737100"/>
              </a:tblGrid>
              <a:tr h="3933825">
                <a:tc>
                  <a:txBody>
                    <a:bodyPr/>
                    <a:lstStyle/>
                    <a:p>
                      <a:pPr marL="114300" marR="0" lvl="0" indent="0" algn="l" defTabSz="914400" rtl="0" eaLnBrk="0" fontAlgn="base" latinLnBrk="0" hangingPunct="0">
                        <a:lnSpc>
                          <a:spcPct val="100000"/>
                        </a:lnSpc>
                        <a:spcBef>
                          <a:spcPct val="20000"/>
                        </a:spcBef>
                        <a:spcAft>
                          <a:spcPct val="0"/>
                        </a:spcAft>
                        <a:buClr>
                          <a:schemeClr val="accent1"/>
                        </a:buClr>
                        <a:buSzTx/>
                        <a:buFont typeface="Arial" charset="0"/>
                        <a:buNone/>
                        <a:tabLst/>
                      </a:pPr>
                      <a:endParaRPr kumimoji="0" lang="ro-RO" sz="16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a).-utilizarea sobelor metalice şi a altor sisteme </a:t>
                      </a:r>
                      <a:r>
                        <a:rPr kumimoji="0" lang="ro-RO" sz="1600" b="1" i="0" u="none" strike="noStrike" cap="none" normalizeH="0" baseline="0" smtClean="0">
                          <a:ln>
                            <a:noFill/>
                          </a:ln>
                          <a:solidFill>
                            <a:schemeClr val="tx1"/>
                          </a:solidFill>
                          <a:effectLst/>
                          <a:latin typeface="Arial" charset="0"/>
                          <a:ea typeface="SimSun" pitchFamily="2" charset="-122"/>
                          <a:cs typeface="Arial" charset="0"/>
                        </a:rPr>
                        <a:t>improvizate </a:t>
                      </a:r>
                      <a:r>
                        <a:rPr kumimoji="0" lang="ro-RO" sz="1600" b="0" i="0" u="none" strike="noStrike" cap="none" normalizeH="0" baseline="0" smtClean="0">
                          <a:ln>
                            <a:noFill/>
                          </a:ln>
                          <a:solidFill>
                            <a:schemeClr val="tx1"/>
                          </a:solidFill>
                          <a:effectLst/>
                          <a:latin typeface="Arial" charset="0"/>
                          <a:ea typeface="SimSun" pitchFamily="2" charset="-122"/>
                          <a:cs typeface="Arial" charset="0"/>
                        </a:rPr>
                        <a:t>sau cu defecţiuni;</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b).-</a:t>
                      </a:r>
                      <a:r>
                        <a:rPr kumimoji="0" lang="ro-RO" sz="1600" b="1" i="0" u="none" strike="noStrike" cap="none" normalizeH="0" baseline="0" smtClean="0">
                          <a:ln>
                            <a:noFill/>
                          </a:ln>
                          <a:solidFill>
                            <a:schemeClr val="tx1"/>
                          </a:solidFill>
                          <a:effectLst/>
                          <a:latin typeface="Arial" charset="0"/>
                          <a:ea typeface="SimSun" pitchFamily="2" charset="-122"/>
                          <a:cs typeface="Arial" charset="0"/>
                        </a:rPr>
                        <a:t>nesupravegherea </a:t>
                      </a:r>
                      <a:r>
                        <a:rPr kumimoji="0" lang="ro-RO" sz="1600" b="0" i="0" u="none" strike="noStrike" cap="none" normalizeH="0" baseline="0" smtClean="0">
                          <a:ln>
                            <a:noFill/>
                          </a:ln>
                          <a:solidFill>
                            <a:schemeClr val="tx1"/>
                          </a:solidFill>
                          <a:effectLst/>
                          <a:latin typeface="Arial" charset="0"/>
                          <a:ea typeface="SimSun" pitchFamily="2" charset="-122"/>
                          <a:cs typeface="Arial" charset="0"/>
                        </a:rPr>
                        <a:t>mijloacelor de încălzire pe timpul funcţionării;</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c).-</a:t>
                      </a:r>
                      <a:r>
                        <a:rPr kumimoji="0" lang="ro-RO" sz="1600" b="1" i="0" u="none" strike="noStrike" cap="none" normalizeH="0" baseline="0" smtClean="0">
                          <a:ln>
                            <a:noFill/>
                          </a:ln>
                          <a:solidFill>
                            <a:schemeClr val="tx1"/>
                          </a:solidFill>
                          <a:effectLst/>
                          <a:latin typeface="Arial" charset="0"/>
                          <a:ea typeface="SimSun" pitchFamily="2" charset="-122"/>
                          <a:cs typeface="Arial" charset="0"/>
                        </a:rPr>
                        <a:t>amplasarea </a:t>
                      </a:r>
                      <a:r>
                        <a:rPr kumimoji="0" lang="ro-RO" sz="1600" b="0" i="0" u="none" strike="noStrike" cap="none" normalizeH="0" baseline="0" smtClean="0">
                          <a:ln>
                            <a:noFill/>
                          </a:ln>
                          <a:solidFill>
                            <a:schemeClr val="tx1"/>
                          </a:solidFill>
                          <a:effectLst/>
                          <a:latin typeface="Arial" charset="0"/>
                          <a:ea typeface="SimSun" pitchFamily="2" charset="-122"/>
                          <a:cs typeface="Arial" charset="0"/>
                        </a:rPr>
                        <a:t>lor în apropierea materialelor combustibile;</a:t>
                      </a:r>
                      <a:endParaRPr kumimoji="0" lang="ro-RO"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Arial" charset="0"/>
                          <a:ea typeface="SimSun" pitchFamily="2" charset="-122"/>
                          <a:cs typeface="Arial" charset="0"/>
                        </a:rPr>
                        <a:t>d).-</a:t>
                      </a:r>
                      <a:r>
                        <a:rPr kumimoji="0" lang="ro-RO" sz="1600" b="1" i="0" u="none" strike="noStrike" cap="none" normalizeH="0" baseline="0" smtClean="0">
                          <a:ln>
                            <a:noFill/>
                          </a:ln>
                          <a:solidFill>
                            <a:schemeClr val="tx1"/>
                          </a:solidFill>
                          <a:effectLst/>
                          <a:latin typeface="Arial" charset="0"/>
                          <a:ea typeface="SimSun" pitchFamily="2" charset="-122"/>
                          <a:cs typeface="Arial" charset="0"/>
                        </a:rPr>
                        <a:t>alimentarea </a:t>
                      </a:r>
                      <a:r>
                        <a:rPr kumimoji="0" lang="ro-RO" sz="1600" b="0" i="0" u="none" strike="noStrike" cap="none" normalizeH="0" baseline="0" smtClean="0">
                          <a:ln>
                            <a:noFill/>
                          </a:ln>
                          <a:solidFill>
                            <a:schemeClr val="tx1"/>
                          </a:solidFill>
                          <a:effectLst/>
                          <a:latin typeface="Arial" charset="0"/>
                          <a:ea typeface="SimSun" pitchFamily="2" charset="-122"/>
                          <a:cs typeface="Arial" charset="0"/>
                        </a:rPr>
                        <a:t>defectuoasă cu combustibili sau folosirea de combustibili necorespunzători.</a:t>
                      </a:r>
                      <a:endParaRPr kumimoji="0" lang="ro-RO" sz="16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23975">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smtClean="0">
                          <a:ln>
                            <a:noFill/>
                          </a:ln>
                          <a:solidFill>
                            <a:schemeClr val="tx1"/>
                          </a:solidFill>
                          <a:effectLst/>
                          <a:latin typeface="Arial" charset="0"/>
                          <a:ea typeface="SimSun" pitchFamily="2" charset="-122"/>
                          <a:cs typeface="Arial" charset="0"/>
                        </a:rPr>
                        <a:t>Mjloacele de încălzire sunt generatoare de incendii cu pondere însemnată în lunile reci ale anului şi în mediul rural.</a:t>
                      </a:r>
                      <a:endParaRPr kumimoji="0" lang="ro-RO" sz="16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o-RO"/>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620000" cy="1143000"/>
          </a:xfrm>
        </p:spPr>
        <p:txBody>
          <a:bodyPr wrap="square" numCol="1" anchorCtr="0" compatLnSpc="1">
            <a:prstTxWarp prst="textNoShape">
              <a:avLst/>
            </a:prstTxWarp>
            <a:normAutofit fontScale="90000"/>
          </a:bodyPr>
          <a:lstStyle/>
          <a:p>
            <a:pPr algn="ctr" eaLnBrk="1" hangingPunct="1">
              <a:defRPr/>
            </a:pPr>
            <a:r>
              <a:rPr lang="ro-RO" dirty="0" smtClean="0"/>
              <a:t>Nu părăsiţi spaţiul în care vă aflaţi. Puteţi fi surprinşi într-un loc (hol, scară) unde vă puteţi accidenta. </a:t>
            </a:r>
            <a:endParaRPr lang="en-US" dirty="0" smtClean="0"/>
          </a:p>
        </p:txBody>
      </p:sp>
      <p:pic>
        <p:nvPicPr>
          <p:cNvPr id="3074" name="Picture 2"/>
          <p:cNvPicPr>
            <a:picLocks noChangeAspect="1" noChangeArrowheads="1"/>
          </p:cNvPicPr>
          <p:nvPr/>
        </p:nvPicPr>
        <p:blipFill>
          <a:blip r:embed="rId2" cstate="print">
            <a:extLst>
              <a:ext uri="{28A0092B-C50C-407E-A947-70E740481C1C}"/>
            </a:extLst>
          </a:blip>
          <a:srcRect/>
          <a:stretch>
            <a:fillRect/>
          </a:stretch>
        </p:blipFill>
        <p:spPr bwMode="auto">
          <a:xfrm>
            <a:off x="1553684" y="3673586"/>
            <a:ext cx="6098618" cy="2529318"/>
          </a:xfrm>
          <a:prstGeom prst="rect">
            <a:avLst/>
          </a:prstGeom>
          <a:noFill/>
          <a:ln>
            <a:noFill/>
          </a:ln>
          <a:effectLst>
            <a:glow rad="228600">
              <a:schemeClr val="accent2">
                <a:satMod val="175000"/>
                <a:alpha val="40000"/>
              </a:schemeClr>
            </a:glow>
            <a:outerShdw dist="35921" dir="2700000" algn="ctr" rotWithShape="0">
              <a:schemeClr val="bg2"/>
            </a:outerShdw>
          </a:effectLst>
          <a:scene3d>
            <a:camera prst="orthographicFront"/>
            <a:lightRig rig="threePt" dir="t"/>
          </a:scene3d>
          <a:sp3d>
            <a:bevelT w="165100" prst="coolSlant"/>
          </a:sp3d>
          <a:extLst>
            <a:ext uri="{909E8E84-426E-40DD-AFC4-6F175D3DCCD1}"/>
            <a:ext uri="{91240B29-F687-4F45-9708-019B960494DF}"/>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19200"/>
            <a:ext cx="7239000" cy="2051050"/>
          </a:xfrm>
        </p:spPr>
        <p:txBody>
          <a:bodyPr wrap="square" numCol="1" anchorCtr="0" compatLnSpc="1">
            <a:prstTxWarp prst="textNoShape">
              <a:avLst/>
            </a:prstTxWarp>
            <a:normAutofit fontScale="90000"/>
          </a:bodyPr>
          <a:lstStyle/>
          <a:p>
            <a:pPr algn="ctr" eaLnBrk="1" hangingPunct="1">
              <a:defRPr/>
            </a:pPr>
            <a:r>
              <a:rPr lang="ro-RO" smtClean="0"/>
              <a:t/>
            </a:r>
            <a:br>
              <a:rPr lang="ro-RO" smtClean="0"/>
            </a:br>
            <a:r>
              <a:rPr lang="ro-RO" smtClean="0"/>
              <a:t/>
            </a:r>
            <a:br>
              <a:rPr lang="ro-RO" smtClean="0"/>
            </a:br>
            <a:r>
              <a:rPr lang="ro-RO" smtClean="0"/>
              <a:t/>
            </a:r>
            <a:br>
              <a:rPr lang="ro-RO" smtClean="0"/>
            </a:br>
            <a:r>
              <a:rPr lang="ro-RO" smtClean="0"/>
              <a:t/>
            </a:r>
            <a:br>
              <a:rPr lang="ro-RO" smtClean="0"/>
            </a:br>
            <a:r>
              <a:rPr lang="ro-RO" smtClean="0"/>
              <a:t/>
            </a:r>
            <a:br>
              <a:rPr lang="ro-RO" smtClean="0"/>
            </a:br>
            <a:r>
              <a:rPr lang="ro-RO" smtClean="0"/>
              <a:t>Daca va aflati in interiorul unei cladiri, adapostiti-va sub o masa rezistenta sau alt element de mobilier rezistent, grinzi, tocuri de usi. </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bwMode="auto">
          <a:xfrm>
            <a:off x="457200" y="274638"/>
            <a:ext cx="7620000" cy="5440362"/>
          </a:xfrm>
        </p:spPr>
        <p:txBody>
          <a:bodyPr wrap="square" numCol="1" anchorCtr="0" compatLnSpc="1">
            <a:prstTxWarp prst="textNoShape">
              <a:avLst/>
            </a:prstTxWarp>
          </a:bodyPr>
          <a:lstStyle/>
          <a:p>
            <a:pPr>
              <a:defRPr/>
            </a:pPr>
            <a:r>
              <a:rPr lang="ro-RO" smtClean="0"/>
              <a:t>Daca nu va aflati in cladire, ramaneti afara. Indepartati-va de cladiri, semafoare si de firele electrice. Nu alergati.</a:t>
            </a:r>
            <a:br>
              <a:rPr lang="ro-RO" smtClean="0"/>
            </a:br>
            <a:endParaRPr lang="ro-RO"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ro-RO" sz="3600" dirty="0" smtClean="0"/>
              <a:t>NU PĂRĂSIȚI CLĂDIREA PÂNĂ NU SUNTEȚI ANUNȚAȚI</a:t>
            </a:r>
            <a:endParaRPr lang="en-US" sz="3600" dirty="0"/>
          </a:p>
        </p:txBody>
      </p:sp>
      <p:pic>
        <p:nvPicPr>
          <p:cNvPr id="3074" name="Picture 2"/>
          <p:cNvPicPr>
            <a:picLocks noChangeAspect="1" noChangeArrowheads="1"/>
          </p:cNvPicPr>
          <p:nvPr/>
        </p:nvPicPr>
        <p:blipFill>
          <a:blip r:embed="rId2" cstate="print">
            <a:extLst>
              <a:ext uri="{28A0092B-C50C-407E-A947-70E740481C1C}"/>
            </a:extLst>
          </a:blip>
          <a:srcRect/>
          <a:stretch>
            <a:fillRect/>
          </a:stretch>
        </p:blipFill>
        <p:spPr bwMode="auto">
          <a:xfrm>
            <a:off x="2057400" y="2562223"/>
            <a:ext cx="4682480" cy="3076575"/>
          </a:xfrm>
          <a:prstGeom prst="rect">
            <a:avLst/>
          </a:prstGeom>
          <a:noFill/>
          <a:ln>
            <a:noFill/>
          </a:ln>
          <a:effectLst>
            <a:glow rad="228600">
              <a:schemeClr val="accent2">
                <a:satMod val="175000"/>
                <a:alpha val="40000"/>
              </a:schemeClr>
            </a:glow>
            <a:outerShdw dist="35921" dir="2700000" algn="ctr" rotWithShape="0">
              <a:schemeClr val="bg2"/>
            </a:outerShdw>
          </a:effectLst>
          <a:scene3d>
            <a:camera prst="orthographicFront"/>
            <a:lightRig rig="threePt" dir="t"/>
          </a:scene3d>
          <a:sp3d>
            <a:bevelT w="165100" prst="coolSlant"/>
          </a:sp3d>
          <a:extLst>
            <a:ext uri="{909E8E84-426E-40DD-AFC4-6F175D3DCCD1}"/>
            <a:ext uri="{91240B29-F687-4F45-9708-019B960494DF}"/>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7620000" cy="1143000"/>
          </a:xfrm>
        </p:spPr>
        <p:txBody>
          <a:bodyPr wrap="square" numCol="1" anchorCtr="0" compatLnSpc="1">
            <a:prstTxWarp prst="textNoShape">
              <a:avLst/>
            </a:prstTxWarp>
          </a:bodyPr>
          <a:lstStyle/>
          <a:p>
            <a:pPr algn="ctr" eaLnBrk="1" hangingPunct="1">
              <a:defRPr/>
            </a:pPr>
            <a:r>
              <a:rPr lang="ro-RO" b="1" dirty="0" smtClean="0"/>
              <a:t>Ce sa faceti dupa un cutremur</a:t>
            </a:r>
            <a:r>
              <a:rPr lang="ro-RO" dirty="0" smtClean="0"/>
              <a:t> </a:t>
            </a:r>
            <a:br>
              <a:rPr lang="ro-RO" dirty="0" smtClean="0"/>
            </a:br>
            <a:r>
              <a:rPr lang="ro-RO" dirty="0" smtClean="0"/>
              <a:t/>
            </a:r>
            <a:br>
              <a:rPr lang="ro-RO" dirty="0" smtClean="0"/>
            </a:br>
            <a:r>
              <a:rPr lang="ro-RO" dirty="0" smtClean="0"/>
              <a:t>Nu părăsiţi imediat incaperea. Asiguraţi-vă că o puteţi face fără să vă accidentaţi </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p:cNvSpPr>
          <p:nvPr>
            <p:ph type="body" idx="1"/>
          </p:nvPr>
        </p:nvSpPr>
        <p:spPr>
          <a:xfrm>
            <a:off x="457200" y="609600"/>
            <a:ext cx="7620000" cy="5791200"/>
          </a:xfrm>
        </p:spPr>
        <p:txBody>
          <a:bodyPr/>
          <a:lstStyle/>
          <a:p>
            <a:r>
              <a:rPr lang="ro-RO" sz="3600" smtClean="0"/>
              <a:t>Verificaţi dacă sunteţi rănit şi acordaţi-vă primul ajutor, dacă este posibil, cu mijloacele disponibile. Faceţi acelaşi lucru pentru persoanele alături de care sunteţi. Nu incercaţi să-i mişcaţi pe cei grav răniţi decât dacă trebuie scoşi dintr-o zona periculoasa in care le este amenintata viata sau starea li se agraveaza rapid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p:cNvSpPr>
          <p:nvPr>
            <p:ph type="body" idx="1"/>
          </p:nvPr>
        </p:nvSpPr>
        <p:spPr>
          <a:xfrm>
            <a:off x="457200" y="914400"/>
            <a:ext cx="7620000" cy="4800600"/>
          </a:xfrm>
        </p:spPr>
        <p:txBody>
          <a:bodyPr/>
          <a:lstStyle/>
          <a:p>
            <a:pPr algn="just">
              <a:buFont typeface="Symbol" pitchFamily="18" charset="2"/>
              <a:buChar char=""/>
            </a:pPr>
            <a:r>
              <a:rPr lang="ro-RO" sz="3600" smtClean="0"/>
              <a:t>Daca trebuie sa miscati o persoana inconstienta, mai intai imobilizati-i gatul si spatele. Incercati sa comunicati cu salvatorii, prin mijloacele care va stau la dispozitie.</a:t>
            </a:r>
          </a:p>
          <a:p>
            <a:pPr algn="just">
              <a:buFont typeface="Symbol" pitchFamily="18" charset="2"/>
              <a:buChar char=""/>
            </a:pPr>
            <a:r>
              <a:rPr lang="ro-RO" sz="3600" smtClean="0"/>
              <a:t>.Verificati daca nu sunt scurgeri de gaze sau apa, daca alimentarea cu energie electrica a fost întrerupta.</a:t>
            </a:r>
          </a:p>
          <a:p>
            <a:endParaRPr lang="ro-RO" sz="36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7844</TotalTime>
  <Words>863</Words>
  <Application>Microsoft Office PowerPoint</Application>
  <PresentationFormat>On-screen Show (4:3)</PresentationFormat>
  <Paragraphs>51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ACȚIUNI CORECTE ÎN CAZ DE CUTREMUR</vt:lpstr>
      <vt:lpstr>     NU ALERGAȚI CĂTRE IEȘIRE</vt:lpstr>
      <vt:lpstr>Nu părăsiţi spaţiul în care vă aflaţi. Puteţi fi surprinşi într-un loc (hol, scară) unde vă puteţi accidenta. </vt:lpstr>
      <vt:lpstr>     Daca va aflati in interiorul unei cladiri, adapostiti-va sub o masa rezistenta sau alt element de mobilier rezistent, grinzi, tocuri de usi. </vt:lpstr>
      <vt:lpstr>Daca nu va aflati in cladire, ramaneti afara. Indepartati-va de cladiri, semafoare si de firele electrice. Nu alergati. </vt:lpstr>
      <vt:lpstr>NU PĂRĂSIȚI CLĂDIREA PÂNĂ NU SUNTEȚI ANUNȚAȚI</vt:lpstr>
      <vt:lpstr>Ce sa faceti dupa un cutremur   Nu părăsiţi imediat incaperea. Asiguraţi-vă că o puteţi face fără să vă accidentaţi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ACȚIUNI CORECTE ÎN CAZ DE CUTRREMUR</dc:title>
  <dc:creator>Euramis</dc:creator>
  <cp:lastModifiedBy>Scoala 152_5</cp:lastModifiedBy>
  <cp:revision>29</cp:revision>
  <dcterms:created xsi:type="dcterms:W3CDTF">2011-04-18T10:24:13Z</dcterms:created>
  <dcterms:modified xsi:type="dcterms:W3CDTF">2013-09-18T11:36:05Z</dcterms:modified>
</cp:coreProperties>
</file>